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5" r:id="rId4"/>
    <p:sldMasterId id="2147483697" r:id="rId5"/>
  </p:sldMasterIdLst>
  <p:notesMasterIdLst>
    <p:notesMasterId r:id="rId32"/>
  </p:notesMasterIdLst>
  <p:sldIdLst>
    <p:sldId id="288" r:id="rId6"/>
    <p:sldId id="289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93" r:id="rId15"/>
    <p:sldId id="294" r:id="rId16"/>
    <p:sldId id="295" r:id="rId17"/>
    <p:sldId id="296" r:id="rId18"/>
    <p:sldId id="298" r:id="rId19"/>
    <p:sldId id="290" r:id="rId20"/>
    <p:sldId id="299" r:id="rId21"/>
    <p:sldId id="300" r:id="rId22"/>
    <p:sldId id="301" r:id="rId23"/>
    <p:sldId id="302" r:id="rId24"/>
    <p:sldId id="280" r:id="rId25"/>
    <p:sldId id="281" r:id="rId26"/>
    <p:sldId id="304" r:id="rId27"/>
    <p:sldId id="313" r:id="rId28"/>
    <p:sldId id="312" r:id="rId29"/>
    <p:sldId id="311" r:id="rId30"/>
    <p:sldId id="310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27"/>
    <p:penClr>
      <a:srgbClr val="FF0000"/>
    </p:penClr>
  </p:showPr>
  <p:clrMru>
    <a:srgbClr val="7F7F7F"/>
    <a:srgbClr val="DEF0F1"/>
    <a:srgbClr val="BBDDDD"/>
    <a:srgbClr val="DA5E17"/>
    <a:srgbClr val="0F3274"/>
    <a:srgbClr val="73AFB6"/>
    <a:srgbClr val="3399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68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594" y="-108"/>
      </p:cViewPr>
      <p:guideLst>
        <p:guide orient="horz" pos="1256"/>
        <p:guide pos="2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1A235-9DCB-4BBF-9D12-420324D2642A}" type="datetimeFigureOut">
              <a:rPr lang="en-US" smtClean="0"/>
              <a:pPr/>
              <a:t>9/28/2010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7DF40-7A96-465D-BF40-BA2F8F6F71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2BC43-88AA-48D9-B7B8-C515527D94FE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51EAA-6F2F-4586-BF08-A9123B89A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56266-A333-4596-8CE7-D4F585F268F3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C2D09-C7C1-48FE-BBDC-BC13B715E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A4DBB-52A6-40F5-BE55-FE72AF78013F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C666F-CD72-4147-AB76-03FA8536B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112797D-4260-482B-A0F8-BF643B0B817A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5155A8C-66A1-40E2-81A6-95ED4D585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CC58EE8-23F7-4653-A930-E09D4C65B2BD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13136AE-72AA-4B49-AABD-633EB9FFCB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E58A142-E77F-430D-B8FD-B8869D935AF2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BD05E8C-B179-4902-9F29-D9BBC99B0F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FDE3D82-9119-46E2-BC02-D0CD19E5188D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34F3078-6763-42F0-948F-A25D94E7A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6F0B7E1-5324-4343-913C-E155A0A70C50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31BAC68-2724-4DC0-B502-AF2C8FD32D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EE0BD59-2A61-461A-B8B4-1BE9055CCE7C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4149DB7-6931-477D-B9FB-E48F2B244A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18956DE-586C-4CEC-9CE1-A46A10D6084B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A2CAFCA-EB08-4EC5-BA77-39FF7BA9C4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8E602-285F-492A-8549-6B69755BA065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0396F-8ABC-4FF0-837D-E5BFBB6754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85EB0A0-3453-4227-94D4-6241DDCEA349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35A09B-391D-42E3-AFE9-70E516904E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5BCF51C-9666-4EBB-BA42-8B7532FDC3C4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D72197A-2CE5-4C84-A1CD-518FC971B1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E3D6631-4B67-4068-86B2-DE82CA4CEDED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209ADA-F469-4120-B9CD-41ADB9162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01A708C-7F31-42CD-B1D0-BE3014BF1179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BDB4C8D-1344-44EA-957C-B19AFAA66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DF3BB43-0FEF-42A0-8403-355EBF117BC1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23D4E37-86CA-43BB-A34E-4C15BCCA5C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F11E9C3-6C3E-4443-8A4C-312E2ECA56B9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2E079DE-D98C-4EA4-80B4-5CFF570BC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C56419-25A6-41A5-974D-D5CBD74E1AEB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5B39B87-1770-47FD-B914-614AFF80C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9AE51F6-F1D4-4DC9-8F82-F7410B7B6E0F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0CB2B4D-7D98-4909-BCBE-339DC46929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A31CECD-713E-49ED-95F1-597D43F8F2FF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F01DA5E-5B59-4060-84DB-BCC804A9F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F939147-BE93-4802-88D3-2C18F5F22B3B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96471BA-B65F-4A8F-B188-ED76DDCDC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C971F-3388-4A63-8861-8C8AC9586FD8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2E8BE-F696-4426-AE9C-7BE391F98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FE6CDB3-E91A-4825-8195-C464C65C5FF4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8966C-68B7-41A6-B3F3-D2B19750CF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AE7D2C3-46FA-4171-8CA6-27392EE54B53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A56A1CE-F19E-4F3C-9424-3E30191F86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D0785F7-1D11-420E-B40E-B62AC74724B7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5BF88D8-B43D-4AF9-B103-0EEF515A2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500C3C2-ADB9-4681-AC8D-DD0EE9A26868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0359165-2F34-49FB-B8B6-F6A5E7368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F306AD7-3A42-4EE3-BF45-7C696E099A0B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90B9BE7-4E21-4BB7-84AF-412A9CE73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51D05-2FCB-4333-9529-CD1BE54E434E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5A013-CDB6-4AEB-8D3A-FD613A4D8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4897F-1669-4464-A79A-010AC5A6DF76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406A4-4823-4FD6-9335-00ECA3E17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59723-AF22-49E9-87E0-B36E824DE73A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2C1F3-F09F-46ED-BA5B-AD4DD0BE0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CC452-4464-4F57-AC8E-53015D2DC48C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038BF-2A55-49A5-AD3D-FC81DC42C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2A83-07BB-4948-A27C-8EA49929DFCE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F8625-E14D-4E09-9FDD-F4A27E218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49C3-D281-4195-A429-3663D0011DD2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2DFFE-F237-4095-8D1E-1E39B100A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F4148-766A-4ADB-BA42-520E34A664BB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E64C8-59C2-4FD4-A720-29017C8A83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4542B-5D86-45C2-8D0B-7F1C7A71CF9C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B0B97-3B2B-49E7-BBD6-F5D8FD86DC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E0A4C-B9E4-41D5-A7C2-BD3888A6354E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CB6B8-462E-4372-A347-BDF02EEE0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09C1F-35F9-48B0-BEE6-99DC8713043E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E3A21-B282-4A4C-9464-A9CBD1650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9A853-82F5-4A7C-B20B-94A82A241964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E54AE-620C-4FCA-BFED-8771C5CA14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0068E-2F14-44DA-A9A3-C4612100CED8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2A902-84BF-4250-9BF9-558AACA49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1B5-9E20-4925-8BAB-A4BBBA004BB6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F8A91-9F4A-4E8E-997C-B7BB091F8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EDFCF-4A33-4772-A676-1F530F1B70F2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DAFF4-007F-461C-8DA7-709E020B2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D1237-C8E6-4F3F-B3CA-8479DD385278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A7881-A6DA-47BE-A8A6-211DDFE13E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DE41D-F5E5-49A1-BD4A-4D439CB1E5B5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C6DA-5BEB-445A-BE23-59A1A3510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107CB-480F-490D-B56C-C0B21BB7D084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03E0D-8DD4-4F5C-A6DE-4CFC3B01A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717BF-297E-4C00-92D1-80D94278B2B3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6DC6F-6156-4FCF-AB83-60B4D13CF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01FC3-D87D-4FA7-AEE1-984AD30A1F5C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C61C5-B586-4C96-8C38-94084DAB6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C8EA0-EE02-443F-8204-B0CDDA7CED7C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11332-FB39-4BB4-BE0A-94C7014CF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DDBFD-357C-4ABD-B856-87A55DCD610B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CE620-466C-481E-B02C-A5F248DE5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AB2FF-84DF-47CB-9F15-E81077A212F8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40BDA-F790-440D-AE9D-D4AE221793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1809B-9DE3-4A1A-B188-A448AD855EAC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4430E-B369-4C75-AE69-9B092B6F4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693CB-5681-40A2-BDF8-B06CFC24C122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98E21-9569-47B9-A8A4-F3661B4E1B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07506-90BD-4928-8FC1-A40D6A73C2C6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94DD8-B302-4FB4-8477-2DBA8034B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39D07-733C-479B-9F1B-4AE9AF9217C6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5119-B85B-4375-A92E-6050E05A1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97166-522F-44A0-9C85-91D5DE3269D2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56BE7-A8C8-44DF-84B2-5C13759099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6E149-E183-46EB-A894-E94476E77306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035BC-1973-4964-9B2D-71C37AC02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gi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A4CE5D8-4FF7-48C0-8392-F431271FFDD7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319B22-08ED-418B-89C8-E59F280AC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9" descr="bckgrd2.gif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UCSFgraphic.pn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4057650" y="1868488"/>
            <a:ext cx="5143500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 spd="slow" advTm="500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37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alpha val="29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33" r:id="rId8"/>
    <p:sldLayoutId id="2147483762" r:id="rId9"/>
    <p:sldLayoutId id="2147483763" r:id="rId10"/>
    <p:sldLayoutId id="2147483764" r:id="rId11"/>
    <p:sldLayoutId id="2147483765" r:id="rId12"/>
  </p:sldLayoutIdLst>
  <p:transition spd="slow" advTm="500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 spd="slow" advTm="500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55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212A23-B50C-426E-A274-274B6116556E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800199D-A512-4CA2-AFA3-D71BA5A86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8919" name="Picture 9" descr="bckgrd2.gif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7" descr="logo.gif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4572000" y="1973263"/>
            <a:ext cx="4572000" cy="237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 advTm="500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55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1CE0E2E-8008-4456-B58E-5D43E0BAE3C0}" type="datetimeFigureOut">
              <a:rPr lang="en-US"/>
              <a:pPr>
                <a:defRPr/>
              </a:pPr>
              <a:t>9/28/2010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D94BF10-71FC-4DB6-87D0-206CB02A18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1207" name="Picture 9" descr="bckgrd2.gif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 spd="slow" advTm="500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ctsi@ucsf.edu" TargetMode="Externa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 descr="UCSFgraphi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9875" y="1666875"/>
            <a:ext cx="9705975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0025" y="990600"/>
            <a:ext cx="8836025" cy="1143000"/>
          </a:xfrm>
          <a:prstGeom prst="rect">
            <a:avLst/>
          </a:prstGeom>
        </p:spPr>
        <p:txBody>
          <a:bodyPr anchor="ctr">
            <a:normAutofit fontScale="2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1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Find Experts and Collaborators with</a:t>
            </a:r>
            <a:r>
              <a:rPr lang="en-US" sz="6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+mj-ea"/>
                <a:cs typeface="Helvetica"/>
              </a:rPr>
              <a:t> </a:t>
            </a:r>
            <a:r>
              <a:rPr lang="en-US" sz="11200" i="1" dirty="0">
                <a:solidFill>
                  <a:srgbClr val="73AFB6"/>
                </a:solidFill>
                <a:latin typeface="Helvetica"/>
                <a:cs typeface="Helvetica"/>
              </a:rPr>
              <a:t>UCSF Profiles</a:t>
            </a:r>
            <a:endParaRPr lang="en-US" sz="11200" i="1" dirty="0">
              <a:solidFill>
                <a:srgbClr val="73AFB6"/>
              </a:solidFill>
              <a:latin typeface="Helvetica"/>
              <a:ea typeface="+mj-ea"/>
              <a:cs typeface="Helvetic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Helvetica"/>
                <a:ea typeface="+mj-ea"/>
                <a:cs typeface="Helvetica"/>
              </a:rPr>
              <a:t/>
            </a:r>
            <a:br>
              <a:rPr lang="en-US" sz="4400" dirty="0">
                <a:latin typeface="Helvetica"/>
                <a:ea typeface="+mj-ea"/>
                <a:cs typeface="Helvetica"/>
              </a:rPr>
            </a:b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ea typeface="+mj-ea"/>
              <a:cs typeface="Helvetica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3048000" y="2847975"/>
            <a:ext cx="1600200" cy="723900"/>
          </a:xfrm>
          <a:prstGeom prst="rect">
            <a:avLst/>
          </a:prstGeom>
          <a:solidFill>
            <a:schemeClr val="bg1">
              <a:alpha val="82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 descr="scree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5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4276" y="242888"/>
            <a:ext cx="8520389" cy="559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048000" y="730250"/>
            <a:ext cx="5537200" cy="1143000"/>
          </a:xfrm>
          <a:prstGeom prst="wedgeEllipseCallout">
            <a:avLst>
              <a:gd name="adj1" fmla="val 40080"/>
              <a:gd name="adj2" fmla="val 8069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E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xplore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networks of this researcher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1" name="Picture 5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9899" y="293689"/>
            <a:ext cx="8445501" cy="543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2390775" y="361950"/>
            <a:ext cx="6629400" cy="1143000"/>
          </a:xfrm>
          <a:prstGeom prst="wedgeEllipseCallout">
            <a:avLst>
              <a:gd name="adj1" fmla="val 28647"/>
              <a:gd name="adj2" fmla="val 97361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V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iew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keywords that describe this researchers’ work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3" name="Picture 2" descr="screen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4" name="Picture 4" descr="screen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95394" y="293688"/>
            <a:ext cx="8229412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390775" y="361950"/>
            <a:ext cx="6308725" cy="1704975"/>
          </a:xfrm>
          <a:prstGeom prst="wedgeEllipseCallout">
            <a:avLst>
              <a:gd name="adj1" fmla="val -8833"/>
              <a:gd name="adj2" fmla="val 141528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size of keywords  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R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eveals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topics which are most representative of this researchers work</a:t>
            </a:r>
            <a:endParaRPr lang="en-US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5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9900" y="293687"/>
            <a:ext cx="84455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152775" y="1568450"/>
            <a:ext cx="5219700" cy="1143000"/>
          </a:xfrm>
          <a:prstGeom prst="wedgeEllipseCallout">
            <a:avLst>
              <a:gd name="adj1" fmla="val 36434"/>
              <a:gd name="adj2" fmla="val 10319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B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rowse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co-authors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this researcher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3" name="Picture 5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900" y="293688"/>
            <a:ext cx="8239000" cy="598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352800" y="2159000"/>
            <a:ext cx="4905375" cy="1565275"/>
          </a:xfrm>
          <a:prstGeom prst="wedgeEllipseCallout">
            <a:avLst>
              <a:gd name="adj1" fmla="val 42169"/>
              <a:gd name="adj2" fmla="val 89248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Or,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F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ind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people at UCSF who have</a:t>
            </a:r>
            <a:b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   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published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 the same topics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6563" y="1828800"/>
            <a:ext cx="3725862" cy="8810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73AFB6"/>
                </a:solidFill>
                <a:latin typeface="Helvetica"/>
                <a:ea typeface="+mj-ea"/>
                <a:cs typeface="Helvetica"/>
              </a:rPr>
              <a:t>Ready to network?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10V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93688"/>
            <a:ext cx="8229600" cy="5438899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2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8600" y="304800"/>
            <a:ext cx="8509000" cy="54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17550" y="2190750"/>
            <a:ext cx="4854575" cy="1143000"/>
          </a:xfrm>
          <a:prstGeom prst="wedgeEllipseCallout">
            <a:avLst>
              <a:gd name="adj1" fmla="val -41301"/>
              <a:gd name="adj2" fmla="val 109028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 can 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C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ustomize</a:t>
            </a:r>
            <a:r>
              <a:rPr lang="en-US" b="1" i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 own profile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12V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0988"/>
            <a:ext cx="8242300" cy="544729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809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3" name="Picture 3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0700" y="280988"/>
            <a:ext cx="8438330" cy="57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304925" y="2668588"/>
            <a:ext cx="5610225" cy="1143000"/>
          </a:xfrm>
          <a:prstGeom prst="wedgeEllipseCallout">
            <a:avLst>
              <a:gd name="adj1" fmla="val -24421"/>
              <a:gd name="adj2" fmla="val 117361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example, you can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E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dit </a:t>
            </a:r>
            <a:r>
              <a:rPr lang="en-US" b="1" i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 publications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51113" y="2581275"/>
            <a:ext cx="3725862" cy="8810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73AFB6"/>
                </a:solidFill>
                <a:latin typeface="Helvetica"/>
                <a:ea typeface="+mj-ea"/>
                <a:cs typeface="Helvetica"/>
              </a:rPr>
              <a:t>Search &amp; Discover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1643063"/>
            <a:ext cx="7772400" cy="8810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sz="2400" dirty="0">
              <a:latin typeface="Helvetica"/>
              <a:ea typeface="+mj-ea"/>
              <a:cs typeface="Helvetic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850" y="1762125"/>
            <a:ext cx="8836025" cy="11430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What can </a:t>
            </a:r>
            <a:r>
              <a:rPr lang="en-US" sz="35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UCSF Profiles </a:t>
            </a:r>
            <a:r>
              <a:rPr 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do for you?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2800" dirty="0">
                <a:latin typeface="Helvetica"/>
                <a:ea typeface="+mj-ea"/>
                <a:cs typeface="Helvetica"/>
              </a:rPr>
              <a:t/>
            </a:r>
            <a:br>
              <a:rPr lang="en-US" sz="2800" dirty="0">
                <a:latin typeface="Helvetica"/>
                <a:ea typeface="+mj-ea"/>
                <a:cs typeface="Helvetica"/>
              </a:rPr>
            </a:b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ea typeface="+mj-ea"/>
              <a:cs typeface="Helvetica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809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3971" name="Picture 4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293688"/>
            <a:ext cx="8438330" cy="57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AutoShape 6"/>
          <p:cNvSpPr>
            <a:spLocks noChangeArrowheads="1"/>
          </p:cNvSpPr>
          <p:nvPr/>
        </p:nvSpPr>
        <p:spPr bwMode="auto">
          <a:xfrm>
            <a:off x="4505326" y="692150"/>
            <a:ext cx="2540000" cy="1092200"/>
          </a:xfrm>
          <a:prstGeom prst="wedgeEllipseCallout">
            <a:avLst>
              <a:gd name="adj1" fmla="val -67634"/>
              <a:gd name="adj2" fmla="val 8764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A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dd </a:t>
            </a:r>
            <a:r>
              <a:rPr lang="en-US" b="1" dirty="0" smtClean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publications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809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4995" name="Picture 4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280988"/>
            <a:ext cx="843129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8" name="AutoShape 6"/>
          <p:cNvSpPr>
            <a:spLocks noChangeArrowheads="1"/>
          </p:cNvSpPr>
          <p:nvPr/>
        </p:nvSpPr>
        <p:spPr bwMode="auto">
          <a:xfrm>
            <a:off x="2616200" y="442913"/>
            <a:ext cx="3724275" cy="1143000"/>
          </a:xfrm>
          <a:prstGeom prst="wedgeEllipseCallout">
            <a:avLst>
              <a:gd name="adj1" fmla="val -37810"/>
              <a:gd name="adj2" fmla="val 89861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r" defTabSz="914400"/>
            <a:r>
              <a:rPr lang="en-US" sz="1400" dirty="0">
                <a:solidFill>
                  <a:schemeClr val="tx1"/>
                </a:solidFill>
              </a:rPr>
              <a:t>Or,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D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elete</a:t>
            </a:r>
            <a:r>
              <a:rPr lang="en-US" b="1" i="1" dirty="0">
                <a:solidFill>
                  <a:schemeClr val="tx1"/>
                </a:solidFill>
                <a:latin typeface="Arial Narrow" pitchFamily="34" charset="0"/>
                <a:cs typeface="Arial" charset="0"/>
              </a:rPr>
              <a:t>   </a:t>
            </a:r>
            <a:r>
              <a:rPr lang="en-US" sz="1400" dirty="0">
                <a:solidFill>
                  <a:schemeClr val="tx1"/>
                </a:solidFill>
                <a:cs typeface="Arial" charset="0"/>
              </a:rPr>
              <a:t>publications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2990850" y="1704975"/>
            <a:ext cx="1600200" cy="723900"/>
          </a:xfrm>
          <a:prstGeom prst="rect">
            <a:avLst/>
          </a:prstGeom>
          <a:solidFill>
            <a:schemeClr val="bg1">
              <a:alpha val="82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screen12V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30" y="298450"/>
            <a:ext cx="8223250" cy="5434701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3590925" y="1381125"/>
            <a:ext cx="3476625" cy="141922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914400"/>
            <a:r>
              <a:rPr lang="en-US" sz="1400" dirty="0">
                <a:solidFill>
                  <a:schemeClr val="tx1"/>
                </a:solidFill>
              </a:rPr>
              <a:t>And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Impact" pitchFamily="34" charset="0"/>
              </a:rPr>
              <a:t>M</a:t>
            </a:r>
            <a:r>
              <a:rPr lang="en-US" b="1" dirty="0">
                <a:solidFill>
                  <a:schemeClr val="tx1"/>
                </a:solidFill>
              </a:rPr>
              <a:t>uch more</a:t>
            </a:r>
            <a:r>
              <a:rPr lang="en-US" b="1" i="1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9575" y="933449"/>
            <a:ext cx="8553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 can use </a:t>
            </a:r>
            <a:r>
              <a:rPr lang="en-US" sz="2400" i="1" dirty="0" smtClean="0"/>
              <a:t>UCSF Profiles</a:t>
            </a:r>
            <a:r>
              <a:rPr lang="en-US" sz="2400" dirty="0" smtClean="0"/>
              <a:t> for your own website</a:t>
            </a:r>
          </a:p>
          <a:p>
            <a:endParaRPr lang="en-US" dirty="0" smtClean="0"/>
          </a:p>
          <a:p>
            <a:r>
              <a:rPr lang="en-US" sz="1600" dirty="0" smtClean="0"/>
              <a:t>			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sz="1600" dirty="0" smtClean="0"/>
          </a:p>
          <a:p>
            <a:endParaRPr lang="en-US" sz="1600" dirty="0" smtClean="0"/>
          </a:p>
        </p:txBody>
      </p:sp>
      <p:grpSp>
        <p:nvGrpSpPr>
          <p:cNvPr id="2" name="Group 19"/>
          <p:cNvGrpSpPr/>
          <p:nvPr/>
        </p:nvGrpSpPr>
        <p:grpSpPr>
          <a:xfrm>
            <a:off x="-95251" y="1260843"/>
            <a:ext cx="8746455" cy="5006607"/>
            <a:chOff x="-101095" y="1470393"/>
            <a:chExt cx="8553450" cy="4896128"/>
          </a:xfrm>
        </p:grpSpPr>
        <p:pic>
          <p:nvPicPr>
            <p:cNvPr id="1028" name="Picture 4" descr="C:\Documents and Settings\reuterk\Desktop\volb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3501" y="2137527"/>
              <a:ext cx="5981699" cy="4228994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-101095" y="1470393"/>
              <a:ext cx="85534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r>
                <a:rPr lang="en-US" sz="1600" dirty="0" smtClean="0"/>
                <a:t>			Directly integrate data feeds, such as publications, into your website.  </a:t>
              </a:r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9575" y="942974"/>
            <a:ext cx="8553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 can use </a:t>
            </a:r>
            <a:r>
              <a:rPr lang="en-US" sz="2400" i="1" dirty="0" smtClean="0"/>
              <a:t>UCSF Profiles</a:t>
            </a:r>
            <a:r>
              <a:rPr lang="en-US" sz="2400" dirty="0" smtClean="0"/>
              <a:t> for your own website</a:t>
            </a:r>
          </a:p>
          <a:p>
            <a:endParaRPr lang="en-US" dirty="0" smtClean="0"/>
          </a:p>
          <a:p>
            <a:r>
              <a:rPr lang="en-US" sz="1600" dirty="0" smtClean="0"/>
              <a:t>			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sz="1600" dirty="0" smtClean="0"/>
          </a:p>
          <a:p>
            <a:endParaRPr lang="en-US" sz="16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-95251" y="1260843"/>
            <a:ext cx="9239251" cy="5006607"/>
            <a:chOff x="-95251" y="1260843"/>
            <a:chExt cx="9239251" cy="5006607"/>
          </a:xfrm>
        </p:grpSpPr>
        <p:grpSp>
          <p:nvGrpSpPr>
            <p:cNvPr id="2" name="Group 19"/>
            <p:cNvGrpSpPr/>
            <p:nvPr/>
          </p:nvGrpSpPr>
          <p:grpSpPr>
            <a:xfrm>
              <a:off x="-95251" y="1260843"/>
              <a:ext cx="8746455" cy="5006607"/>
              <a:chOff x="-101095" y="1470393"/>
              <a:chExt cx="8553450" cy="4896128"/>
            </a:xfrm>
          </p:grpSpPr>
          <p:pic>
            <p:nvPicPr>
              <p:cNvPr id="1028" name="Picture 4" descr="C:\Documents and Settings\reuterk\Desktop\volb2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33501" y="2137527"/>
                <a:ext cx="5981699" cy="4228994"/>
              </a:xfrm>
              <a:prstGeom prst="rect">
                <a:avLst/>
              </a:prstGeom>
              <a:noFill/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-101095" y="1470393"/>
                <a:ext cx="855345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sz="1600" dirty="0" smtClean="0"/>
                  <a:t>			Directly integrate data feeds, such as publications, into your website.  </a:t>
                </a:r>
              </a:p>
              <a:p>
                <a:endParaRPr lang="en-US" b="1" dirty="0" smtClean="0"/>
              </a:p>
              <a:p>
                <a:endParaRPr lang="en-US" b="1" dirty="0" smtClean="0"/>
              </a:p>
              <a:p>
                <a:endParaRPr lang="en-US" sz="1600" dirty="0" smtClean="0"/>
              </a:p>
              <a:p>
                <a:endParaRPr lang="en-US" sz="1600" dirty="0" smtClean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316423" y="1930331"/>
              <a:ext cx="7827577" cy="4337119"/>
              <a:chOff x="1316423" y="1930331"/>
              <a:chExt cx="7827577" cy="4337119"/>
            </a:xfrm>
          </p:grpSpPr>
          <p:pic>
            <p:nvPicPr>
              <p:cNvPr id="18" name="Picture 5" descr="screen.g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1316423" y="1930331"/>
                <a:ext cx="6227377" cy="4337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AutoShape 6"/>
              <p:cNvSpPr>
                <a:spLocks noChangeArrowheads="1"/>
              </p:cNvSpPr>
              <p:nvPr/>
            </p:nvSpPr>
            <p:spPr bwMode="auto">
              <a:xfrm>
                <a:off x="5619750" y="2841625"/>
                <a:ext cx="3524250" cy="1092200"/>
              </a:xfrm>
              <a:prstGeom prst="wedgeEllipseCallout">
                <a:avLst>
                  <a:gd name="adj1" fmla="val -65009"/>
                  <a:gd name="adj2" fmla="val 92877"/>
                </a:avLst>
              </a:prstGeom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/>
                <a:r>
                  <a:rPr lang="en-US" sz="4800" b="1" dirty="0" smtClean="0">
                    <a:solidFill>
                      <a:schemeClr val="tx1"/>
                    </a:solidFill>
                    <a:latin typeface="Impact" pitchFamily="34" charset="0"/>
                    <a:cs typeface="Arial" charset="0"/>
                  </a:rPr>
                  <a:t>U</a:t>
                </a:r>
                <a:r>
                  <a:rPr lang="en-US" b="1" dirty="0" smtClean="0">
                    <a:solidFill>
                      <a:schemeClr val="tx1"/>
                    </a:solidFill>
                    <a:latin typeface="Arial Narrow" pitchFamily="34" charset="0"/>
                    <a:cs typeface="Arial" charset="0"/>
                  </a:rPr>
                  <a:t>se </a:t>
                </a:r>
                <a:r>
                  <a:rPr lang="en-US" b="1" i="1" dirty="0" smtClean="0">
                    <a:solidFill>
                      <a:schemeClr val="tx1"/>
                    </a:solidFill>
                    <a:latin typeface="Arial Narrow" pitchFamily="34" charset="0"/>
                    <a:cs typeface="Arial" charset="0"/>
                  </a:rPr>
                  <a:t>UCSF Profiles </a:t>
                </a:r>
                <a:r>
                  <a:rPr lang="en-US" b="1" dirty="0" smtClean="0">
                    <a:solidFill>
                      <a:schemeClr val="tx1"/>
                    </a:solidFill>
                    <a:latin typeface="Arial Narrow" pitchFamily="34" charset="0"/>
                    <a:cs typeface="Arial" charset="0"/>
                  </a:rPr>
                  <a:t>data</a:t>
                </a:r>
                <a:endParaRPr lang="en-US" sz="1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ctr" defTabSz="914400"/>
                <a:r>
                  <a:rPr lang="en-US" sz="2400" b="1" dirty="0">
                    <a:latin typeface="Castellar" pitchFamily="18" charset="0"/>
                    <a:cs typeface="Arial" charset="0"/>
                  </a:rPr>
                  <a:t> </a:t>
                </a:r>
              </a:p>
            </p:txBody>
          </p:sp>
          <p:pic>
            <p:nvPicPr>
              <p:cNvPr id="11" name="Picture 10" descr="pg26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8401" y="4471460"/>
                <a:ext cx="2120899" cy="11319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47700" y="1583710"/>
            <a:ext cx="7267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UCSF Profiles will continue to grow</a:t>
            </a:r>
          </a:p>
          <a:p>
            <a:pPr algn="ctr"/>
            <a:endParaRPr lang="en-US" dirty="0" smtClean="0"/>
          </a:p>
          <a:p>
            <a:pPr algn="ctr"/>
            <a:r>
              <a:rPr lang="en-US" sz="1600" dirty="0" smtClean="0"/>
              <a:t>Mentor-mentee matchmaking coming soon.  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752600" y="3203228"/>
            <a:ext cx="530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Ideas? Suggestions? Let us know at </a:t>
            </a:r>
            <a:r>
              <a:rPr lang="en-US" sz="1600" dirty="0" smtClean="0">
                <a:hlinkClick r:id="rId2"/>
              </a:rPr>
              <a:t>ctsi@ucsf.edu</a:t>
            </a:r>
            <a:endParaRPr lang="en-US" sz="1600" dirty="0" smtClean="0"/>
          </a:p>
          <a:p>
            <a:pPr algn="ctr"/>
            <a:endParaRPr lang="en-US" sz="1600" dirty="0" smtClean="0"/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9724" y="1474023"/>
            <a:ext cx="6334125" cy="2250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 dirty="0" smtClean="0">
                <a:solidFill>
                  <a:srgbClr val="73AFB6"/>
                </a:solidFill>
                <a:latin typeface="Helvetica"/>
                <a:cs typeface="Helvetica"/>
              </a:rPr>
              <a:t>UCSF Profiles</a:t>
            </a:r>
          </a:p>
          <a:p>
            <a:pPr>
              <a:spcAft>
                <a:spcPts val="1200"/>
              </a:spcAft>
            </a:pPr>
            <a:r>
              <a:rPr lang="en-US" sz="3600" dirty="0" smtClean="0">
                <a:solidFill>
                  <a:srgbClr val="73AFB6"/>
                </a:solidFill>
                <a:latin typeface="Helvetica"/>
                <a:cs typeface="Helvetica"/>
              </a:rPr>
              <a:t>http://profiles.ucsf.edu</a:t>
            </a:r>
            <a:endParaRPr lang="en-US" sz="3600" dirty="0" smtClean="0">
              <a:solidFill>
                <a:srgbClr val="73AFB6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en-US" sz="2800" i="1" dirty="0" smtClean="0">
                <a:solidFill>
                  <a:srgbClr val="73AFB6"/>
                </a:solidFill>
                <a:latin typeface="HelveticaNeueLT Std Lt"/>
                <a:cs typeface="HelveticaNeueLT Std Lt"/>
              </a:rPr>
              <a:t>search, discover, network </a:t>
            </a:r>
            <a:endParaRPr lang="en-US" sz="2800" i="1" dirty="0">
              <a:latin typeface="HelveticaNeueLT Std Lt"/>
              <a:cs typeface="HelveticaNeueLT Std 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24025" y="3257550"/>
            <a:ext cx="5800725" cy="0"/>
          </a:xfrm>
          <a:prstGeom prst="line">
            <a:avLst/>
          </a:prstGeom>
          <a:ln w="15875">
            <a:solidFill>
              <a:srgbClr val="73AFB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0025" y="4528810"/>
            <a:ext cx="8572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Thanks!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defTabSz="914400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Harvard Catalyst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the creators of the open source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Profiles 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 Networking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tool.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TSI_scree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TSI_scree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3689"/>
            <a:ext cx="8216900" cy="5430505"/>
          </a:xfrm>
          <a:prstGeom prst="rect">
            <a:avLst/>
          </a:prstGeom>
        </p:spPr>
      </p:pic>
      <p:sp>
        <p:nvSpPr>
          <p:cNvPr id="66566" name="AutoShape 6"/>
          <p:cNvSpPr>
            <a:spLocks noChangeArrowheads="1"/>
          </p:cNvSpPr>
          <p:nvPr/>
        </p:nvSpPr>
        <p:spPr bwMode="auto">
          <a:xfrm>
            <a:off x="2314575" y="712788"/>
            <a:ext cx="6591300" cy="1249362"/>
          </a:xfrm>
          <a:prstGeom prst="wedgeEllipseCallout">
            <a:avLst>
              <a:gd name="adj1" fmla="val -29796"/>
              <a:gd name="adj2" fmla="val 65120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 smtClean="0">
                <a:solidFill>
                  <a:schemeClr val="tx1"/>
                </a:solidFill>
                <a:latin typeface="Impact" pitchFamily="34" charset="0"/>
                <a:cs typeface="Arial" charset="0"/>
              </a:rPr>
              <a:t>F</a:t>
            </a:r>
            <a:r>
              <a:rPr lang="en-US" b="1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ind</a:t>
            </a:r>
            <a:r>
              <a:rPr lang="en-US" sz="4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researchers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 expertise in a particular area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67587" name="Picture 3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5394" y="293688"/>
            <a:ext cx="8229412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AutoShape 6"/>
          <p:cNvSpPr>
            <a:spLocks noChangeArrowheads="1"/>
          </p:cNvSpPr>
          <p:nvPr/>
        </p:nvSpPr>
        <p:spPr bwMode="auto">
          <a:xfrm>
            <a:off x="3206749" y="484188"/>
            <a:ext cx="5641975" cy="1449387"/>
          </a:xfrm>
          <a:prstGeom prst="wedgeEllipseCallout">
            <a:avLst>
              <a:gd name="adj1" fmla="val 769"/>
              <a:gd name="adj2" fmla="val 151755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dentify</a:t>
            </a:r>
            <a:r>
              <a:rPr lang="en-US" sz="4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researchers that have experience </a:t>
            </a:r>
          </a:p>
          <a:p>
            <a:pPr defTabSz="914400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area of your interest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69635" name="Picture 5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9994" y="293688"/>
            <a:ext cx="8229412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AutoShape 6"/>
          <p:cNvSpPr>
            <a:spLocks noChangeArrowheads="1"/>
          </p:cNvSpPr>
          <p:nvPr/>
        </p:nvSpPr>
        <p:spPr bwMode="auto">
          <a:xfrm>
            <a:off x="2390775" y="527050"/>
            <a:ext cx="6308725" cy="1143000"/>
          </a:xfrm>
          <a:prstGeom prst="wedgeEllipseCallout">
            <a:avLst>
              <a:gd name="adj1" fmla="val -8227"/>
              <a:gd name="adj2" fmla="val 11819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V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iew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publications that are relevant to your search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93688"/>
            <a:ext cx="8229600" cy="5438775"/>
          </a:xfrm>
          <a:prstGeom prst="rect">
            <a:avLst/>
          </a:prstGeom>
          <a:effectLst>
            <a:outerShdw blurRad="127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0661" name="Picture 5" descr="scree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5394" y="293688"/>
            <a:ext cx="8229412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4" name="AutoShape 6"/>
          <p:cNvSpPr>
            <a:spLocks noChangeArrowheads="1"/>
          </p:cNvSpPr>
          <p:nvPr/>
        </p:nvSpPr>
        <p:spPr bwMode="auto">
          <a:xfrm>
            <a:off x="4597400" y="527050"/>
            <a:ext cx="4546600" cy="1133475"/>
          </a:xfrm>
          <a:prstGeom prst="wedgeEllipseCallout">
            <a:avLst>
              <a:gd name="adj1" fmla="val -11312"/>
              <a:gd name="adj2" fmla="val 127171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defTabSz="914400"/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V</a:t>
            </a:r>
            <a:r>
              <a:rPr lang="en-US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iew</a:t>
            </a:r>
            <a:r>
              <a:rPr lang="en-US" sz="4800" b="1" dirty="0">
                <a:solidFill>
                  <a:schemeClr val="tx1"/>
                </a:solidFill>
                <a:latin typeface="Impact" pitchFamily="34" charset="0"/>
                <a:cs typeface="Arial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profile of this researcher</a:t>
            </a:r>
          </a:p>
          <a:p>
            <a:pPr algn="ctr" defTabSz="914400"/>
            <a:r>
              <a:rPr lang="en-US" sz="2400" b="1" dirty="0">
                <a:latin typeface="Castellar" pitchFamily="18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258631"/>
            <a:ext cx="8255000" cy="5455686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as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196</Words>
  <Application>Microsoft Office PowerPoint</Application>
  <PresentationFormat>On-screen Show (4:3)</PresentationFormat>
  <Paragraphs>63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Office Theme</vt:lpstr>
      <vt:lpstr>Blank Slide</vt:lpstr>
      <vt:lpstr>basic</vt:lpstr>
      <vt:lpstr>1_Office Theme</vt:lpstr>
      <vt:lpstr>2_Office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UCSF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UCSF Profiles Finding expertise and enabling collaborations</dc:title>
  <dc:creator>Chris Thacker</dc:creator>
  <cp:lastModifiedBy>reuterk</cp:lastModifiedBy>
  <cp:revision>223</cp:revision>
  <dcterms:created xsi:type="dcterms:W3CDTF">2010-08-17T16:33:57Z</dcterms:created>
  <dcterms:modified xsi:type="dcterms:W3CDTF">2010-09-28T17:02:02Z</dcterms:modified>
</cp:coreProperties>
</file>